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803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D290-90FB-490D-A982-3D9D0827869A}" type="datetimeFigureOut">
              <a:rPr lang="en-IN" smtClean="0"/>
              <a:t>28-05-2019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2A85-D9C9-404F-A88C-0502F9ED8A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471125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CD290-90FB-490D-A982-3D9D0827869A}" type="datetimeFigureOut">
              <a:rPr lang="en-IN" smtClean="0"/>
              <a:t>28-05-2019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2A85-D9C9-404F-A88C-0502F9ED8A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716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68000">
              <a:schemeClr val="accent2">
                <a:lumMod val="40000"/>
                <a:lumOff val="60000"/>
              </a:schemeClr>
            </a:gs>
            <a:gs pos="32000">
              <a:schemeClr val="accent6">
                <a:lumMod val="40000"/>
                <a:lumOff val="60000"/>
              </a:schemeClr>
            </a:gs>
            <a:gs pos="48000">
              <a:schemeClr val="accent6">
                <a:lumMod val="60000"/>
                <a:lumOff val="40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7" y="-2666998"/>
            <a:ext cx="6858004" cy="12192002"/>
          </a:xfrm>
        </p:spPr>
      </p:pic>
    </p:spTree>
    <p:extLst>
      <p:ext uri="{BB962C8B-B14F-4D97-AF65-F5344CB8AC3E}">
        <p14:creationId xmlns:p14="http://schemas.microsoft.com/office/powerpoint/2010/main" val="155099927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68000">
              <a:schemeClr val="accent2">
                <a:lumMod val="40000"/>
                <a:lumOff val="60000"/>
              </a:schemeClr>
            </a:gs>
            <a:gs pos="32000">
              <a:schemeClr val="accent6">
                <a:lumMod val="40000"/>
                <a:lumOff val="60000"/>
              </a:schemeClr>
            </a:gs>
            <a:gs pos="48000">
              <a:schemeClr val="accent6">
                <a:lumMod val="60000"/>
                <a:lumOff val="40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0" t="9688" r="9015" b="24397"/>
          <a:stretch>
            <a:fillRect/>
          </a:stretch>
        </p:blipFill>
        <p:spPr>
          <a:xfrm rot="5400000">
            <a:off x="3268843" y="189412"/>
            <a:ext cx="5881707" cy="70962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3033" y="273470"/>
            <a:ext cx="10265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 Genome – Arabidopsis thaliana</a:t>
            </a:r>
          </a:p>
        </p:txBody>
      </p:sp>
    </p:spTree>
    <p:extLst>
      <p:ext uri="{BB962C8B-B14F-4D97-AF65-F5344CB8AC3E}">
        <p14:creationId xmlns:p14="http://schemas.microsoft.com/office/powerpoint/2010/main" val="161996114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68000">
              <a:schemeClr val="accent2">
                <a:lumMod val="40000"/>
                <a:lumOff val="60000"/>
              </a:schemeClr>
            </a:gs>
            <a:gs pos="32000">
              <a:schemeClr val="accent6">
                <a:lumMod val="40000"/>
                <a:lumOff val="60000"/>
              </a:schemeClr>
            </a:gs>
            <a:gs pos="48000">
              <a:schemeClr val="accent6">
                <a:lumMod val="60000"/>
                <a:lumOff val="40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91203" cy="6106013"/>
          </a:xfrm>
        </p:spPr>
        <p:txBody>
          <a:bodyPr>
            <a:normAutofit/>
          </a:bodyPr>
          <a:lstStyle/>
          <a:p>
            <a:pPr algn="ctr"/>
            <a:r>
              <a:rPr lang="en-IN" sz="1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IN" sz="11500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11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rgbClr val="F7FDF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121"/>
            <a:ext cx="12192000" cy="6833879"/>
          </a:xfr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68000">
                <a:schemeClr val="accent2">
                  <a:lumMod val="40000"/>
                  <a:lumOff val="60000"/>
                </a:schemeClr>
              </a:gs>
              <a:gs pos="32000">
                <a:schemeClr val="accent6">
                  <a:lumMod val="40000"/>
                  <a:lumOff val="60000"/>
                </a:schemeClr>
              </a:gs>
              <a:gs pos="48000">
                <a:schemeClr val="accent6">
                  <a:lumMod val="60000"/>
                  <a:lumOff val="40000"/>
                </a:schemeClr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/>
          <a:lstStyle/>
          <a:p>
            <a:pPr marL="0" indent="0" algn="ctr">
              <a:buNone/>
            </a:pPr>
            <a:r>
              <a:rPr lang="en-IN" sz="3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Metabolism in Plants</a:t>
            </a:r>
          </a:p>
          <a:p>
            <a:pPr marL="0" indent="0">
              <a:buNone/>
            </a:pPr>
            <a:endParaRPr lang="en-IN" sz="3200" b="1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en-I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DNA Replication</a:t>
            </a:r>
          </a:p>
          <a:p>
            <a:r>
              <a:rPr lang="en-I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DNA Repair </a:t>
            </a:r>
          </a:p>
          <a:p>
            <a:r>
              <a:rPr lang="en-I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Recombination</a:t>
            </a:r>
            <a:endParaRPr lang="en-IN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0406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68000">
              <a:schemeClr val="accent2">
                <a:lumMod val="40000"/>
                <a:lumOff val="60000"/>
              </a:schemeClr>
            </a:gs>
            <a:gs pos="32000">
              <a:schemeClr val="accent6">
                <a:lumMod val="40000"/>
                <a:lumOff val="60000"/>
              </a:schemeClr>
            </a:gs>
            <a:gs pos="48000">
              <a:schemeClr val="accent6">
                <a:lumMod val="60000"/>
                <a:lumOff val="40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6" y="0"/>
            <a:ext cx="12186313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IN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DNA REPLICATION</a:t>
            </a:r>
          </a:p>
          <a:p>
            <a:endParaRPr lang="en-IN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 of replication</a:t>
            </a:r>
          </a:p>
          <a:p>
            <a:r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ARS Sites</a:t>
            </a:r>
          </a:p>
          <a:p>
            <a:r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Helicase</a:t>
            </a:r>
          </a:p>
          <a:p>
            <a:r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Topoisomerase</a:t>
            </a:r>
          </a:p>
          <a:p>
            <a:r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polymerase </a:t>
            </a:r>
            <a:r>
              <a:rPr lang="el-G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delta epsilon</a:t>
            </a:r>
          </a:p>
          <a:p>
            <a:r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Leading strand</a:t>
            </a:r>
          </a:p>
          <a:p>
            <a:r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Lagging strand – Okazaki Fragments</a:t>
            </a:r>
          </a:p>
          <a:p>
            <a:r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Telomerase</a:t>
            </a:r>
          </a:p>
          <a:p>
            <a:r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energetics of DNA Replication </a:t>
            </a:r>
          </a:p>
          <a:p>
            <a:endParaRPr lang="en-IN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0082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68000">
              <a:schemeClr val="accent2">
                <a:lumMod val="40000"/>
                <a:lumOff val="60000"/>
              </a:schemeClr>
            </a:gs>
            <a:gs pos="32000">
              <a:schemeClr val="accent6">
                <a:lumMod val="40000"/>
                <a:lumOff val="60000"/>
              </a:schemeClr>
            </a:gs>
            <a:gs pos="48000">
              <a:schemeClr val="accent6">
                <a:lumMod val="60000"/>
                <a:lumOff val="40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t="35317" r="3944" b="5242"/>
          <a:stretch>
            <a:fillRect/>
          </a:stretch>
        </p:blipFill>
        <p:spPr>
          <a:xfrm rot="5400000">
            <a:off x="2781836" y="-167425"/>
            <a:ext cx="6735649" cy="7070503"/>
          </a:xfrm>
        </p:spPr>
      </p:pic>
    </p:spTree>
    <p:extLst>
      <p:ext uri="{BB962C8B-B14F-4D97-AF65-F5344CB8AC3E}">
        <p14:creationId xmlns:p14="http://schemas.microsoft.com/office/powerpoint/2010/main" val="177447098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68000">
              <a:schemeClr val="accent2">
                <a:lumMod val="40000"/>
                <a:lumOff val="60000"/>
              </a:schemeClr>
            </a:gs>
            <a:gs pos="32000">
              <a:schemeClr val="accent6">
                <a:lumMod val="40000"/>
                <a:lumOff val="60000"/>
              </a:schemeClr>
            </a:gs>
            <a:gs pos="48000">
              <a:schemeClr val="accent6">
                <a:lumMod val="60000"/>
                <a:lumOff val="40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" t="3568" r="38060"/>
          <a:stretch>
            <a:fillRect/>
          </a:stretch>
        </p:blipFill>
        <p:spPr>
          <a:xfrm>
            <a:off x="2550017" y="0"/>
            <a:ext cx="6980349" cy="6613301"/>
          </a:xfrm>
        </p:spPr>
      </p:pic>
    </p:spTree>
    <p:extLst>
      <p:ext uri="{BB962C8B-B14F-4D97-AF65-F5344CB8AC3E}">
        <p14:creationId xmlns:p14="http://schemas.microsoft.com/office/powerpoint/2010/main" val="400739005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68000">
              <a:schemeClr val="accent2">
                <a:lumMod val="40000"/>
                <a:lumOff val="60000"/>
              </a:schemeClr>
            </a:gs>
            <a:gs pos="32000">
              <a:schemeClr val="accent6">
                <a:lumMod val="40000"/>
                <a:lumOff val="60000"/>
              </a:schemeClr>
            </a:gs>
            <a:gs pos="48000">
              <a:schemeClr val="accent6">
                <a:lumMod val="60000"/>
                <a:lumOff val="40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1189776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68000">
              <a:schemeClr val="accent2">
                <a:lumMod val="40000"/>
                <a:lumOff val="60000"/>
              </a:schemeClr>
            </a:gs>
            <a:gs pos="32000">
              <a:schemeClr val="accent6">
                <a:lumMod val="40000"/>
                <a:lumOff val="60000"/>
              </a:schemeClr>
            </a:gs>
            <a:gs pos="48000">
              <a:schemeClr val="accent6">
                <a:lumMod val="60000"/>
                <a:lumOff val="40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735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 SYNTHESIS</a:t>
            </a:r>
          </a:p>
          <a:p>
            <a:r>
              <a:rPr lang="en-I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Transcription</a:t>
            </a:r>
          </a:p>
          <a:p>
            <a:r>
              <a:rPr lang="en-I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</a:t>
            </a:r>
          </a:p>
          <a:p>
            <a:pPr marL="0" indent="0">
              <a:buNone/>
            </a:pPr>
            <a:r>
              <a:rPr lang="en-IN" sz="2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TRANSCRIPTION</a:t>
            </a:r>
          </a:p>
          <a:p>
            <a:r>
              <a:rPr lang="en-I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Nucleus            </a:t>
            </a:r>
          </a:p>
          <a:p>
            <a:r>
              <a:rPr lang="en-I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Template strand</a:t>
            </a:r>
          </a:p>
          <a:p>
            <a:r>
              <a:rPr lang="en-I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Promoter</a:t>
            </a:r>
          </a:p>
          <a:p>
            <a:r>
              <a:rPr lang="en-I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Enhancer</a:t>
            </a:r>
          </a:p>
          <a:p>
            <a:r>
              <a:rPr lang="en-I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Silencers</a:t>
            </a:r>
          </a:p>
          <a:p>
            <a:r>
              <a:rPr lang="en-I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Mediators</a:t>
            </a:r>
          </a:p>
          <a:p>
            <a:r>
              <a:rPr lang="en-I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RNA Polymerase I, II, III </a:t>
            </a:r>
          </a:p>
          <a:p>
            <a:r>
              <a:rPr lang="en-I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mechanism of</a:t>
            </a:r>
          </a:p>
          <a:p>
            <a:pPr marL="0" indent="0">
              <a:buNone/>
            </a:pPr>
            <a:r>
              <a:rPr lang="en-I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RNA Modification:-</a:t>
            </a:r>
          </a:p>
          <a:p>
            <a:pPr marL="0" indent="0">
              <a:buNone/>
            </a:pPr>
            <a:r>
              <a:rPr lang="en-I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Capping</a:t>
            </a:r>
          </a:p>
          <a:p>
            <a:pPr marL="0" indent="0">
              <a:buNone/>
            </a:pPr>
            <a:r>
              <a:rPr lang="en-I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Tailing</a:t>
            </a:r>
          </a:p>
          <a:p>
            <a:pPr marL="0" indent="0">
              <a:buNone/>
            </a:pPr>
            <a:r>
              <a:rPr lang="en-I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Splicing</a:t>
            </a:r>
            <a:r>
              <a:rPr lang="en-IN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N" sz="1800" smtClean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00" y="180304"/>
            <a:ext cx="8877500" cy="637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5584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68000">
              <a:schemeClr val="accent2">
                <a:lumMod val="40000"/>
                <a:lumOff val="60000"/>
              </a:schemeClr>
            </a:gs>
            <a:gs pos="32000">
              <a:schemeClr val="accent6">
                <a:lumMod val="40000"/>
                <a:lumOff val="60000"/>
              </a:schemeClr>
            </a:gs>
            <a:gs pos="48000">
              <a:schemeClr val="accent6">
                <a:lumMod val="60000"/>
                <a:lumOff val="40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n-I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</a:t>
            </a:r>
          </a:p>
          <a:p>
            <a:r>
              <a:rPr lang="en-I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Cytoplasm</a:t>
            </a:r>
          </a:p>
          <a:p>
            <a:r>
              <a:rPr lang="en-I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Ribosomes – P site &amp; A site</a:t>
            </a:r>
          </a:p>
          <a:p>
            <a:r>
              <a:rPr lang="en-I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 Start codon </a:t>
            </a:r>
          </a:p>
          <a:p>
            <a:r>
              <a:rPr lang="en-I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Translators of genetic code – t-RNA</a:t>
            </a:r>
          </a:p>
          <a:p>
            <a:r>
              <a:rPr lang="en-I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Translocation</a:t>
            </a:r>
          </a:p>
          <a:p>
            <a:r>
              <a:rPr lang="en-I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 codon</a:t>
            </a:r>
          </a:p>
          <a:p>
            <a:r>
              <a:rPr lang="en-I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 factors</a:t>
            </a:r>
          </a:p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1" t="14461" r="26704" b="13615"/>
          <a:stretch>
            <a:fillRect/>
          </a:stretch>
        </p:blipFill>
        <p:spPr>
          <a:xfrm>
            <a:off x="7310907" y="17304"/>
            <a:ext cx="4775075" cy="6840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5" t="7136" r="20078" b="20939"/>
          <a:stretch>
            <a:fillRect/>
          </a:stretch>
        </p:blipFill>
        <p:spPr>
          <a:xfrm>
            <a:off x="2621691" y="2234904"/>
            <a:ext cx="4689217" cy="462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0446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68000">
              <a:schemeClr val="accent2">
                <a:lumMod val="40000"/>
                <a:lumOff val="60000"/>
              </a:schemeClr>
            </a:gs>
            <a:gs pos="32000">
              <a:schemeClr val="accent6">
                <a:lumMod val="40000"/>
                <a:lumOff val="60000"/>
              </a:schemeClr>
            </a:gs>
            <a:gs pos="48000">
              <a:schemeClr val="accent6">
                <a:lumMod val="60000"/>
                <a:lumOff val="40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n-I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splicing in plants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Regulates gene expression to over come stress in plants.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Multiple protein isoforms are produced.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RNA Editing in Plants.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I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Post-Transcriptional RNA processing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I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Chloroplast, Mitochondria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I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Restoration of Codons phylogenetically conserved amino acid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I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Jumping genes, Hopping genes, Barbara McClintock “Mobile controlling elements” Nobel prize 1983 Transposons – Maize plant – Kernel colour – Ac/Ds Transposons.</a:t>
            </a:r>
          </a:p>
        </p:txBody>
      </p:sp>
    </p:spTree>
    <p:extLst>
      <p:ext uri="{BB962C8B-B14F-4D97-AF65-F5344CB8AC3E}">
        <p14:creationId xmlns:p14="http://schemas.microsoft.com/office/powerpoint/2010/main" val="66987961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Organic</Template>
  <Company/>
  <PresentationFormat>Widescreen</PresentationFormat>
  <Paragraphs>48</Paragraphs>
  <Slides>11</Slides>
  <Notes>0</Notes>
  <TotalTime>120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8">
      <vt:lpstr>Arial</vt:lpstr>
      <vt:lpstr>Calibri Light</vt:lpstr>
      <vt:lpstr>Calibri</vt:lpstr>
      <vt:lpstr>Times New Roman</vt:lpstr>
      <vt:lpstr>Wingdings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Sampath A</dc:creator>
  <cp:lastModifiedBy>Sampath A</cp:lastModifiedBy>
  <cp:revision>15</cp:revision>
  <dcterms:created xsi:type="dcterms:W3CDTF">2019-05-26T13:40:45Z</dcterms:created>
  <dcterms:modified xsi:type="dcterms:W3CDTF">2023-02-08T09:58:39Z</dcterms:modified>
</cp:coreProperties>
</file>